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2"/>
  </p:notesMasterIdLst>
  <p:sldIdLst>
    <p:sldId id="256" r:id="rId2"/>
    <p:sldId id="258" r:id="rId3"/>
    <p:sldId id="262" r:id="rId4"/>
    <p:sldId id="261" r:id="rId5"/>
    <p:sldId id="263" r:id="rId6"/>
    <p:sldId id="264" r:id="rId7"/>
    <p:sldId id="265" r:id="rId8"/>
    <p:sldId id="266" r:id="rId9"/>
    <p:sldId id="276" r:id="rId10"/>
    <p:sldId id="269" r:id="rId11"/>
    <p:sldId id="257" r:id="rId12"/>
    <p:sldId id="301" r:id="rId13"/>
    <p:sldId id="302" r:id="rId14"/>
    <p:sldId id="280" r:id="rId15"/>
    <p:sldId id="297" r:id="rId16"/>
    <p:sldId id="298" r:id="rId17"/>
    <p:sldId id="299" r:id="rId18"/>
    <p:sldId id="300" r:id="rId19"/>
    <p:sldId id="278" r:id="rId20"/>
    <p:sldId id="279" r:id="rId21"/>
    <p:sldId id="284" r:id="rId22"/>
    <p:sldId id="285" r:id="rId23"/>
    <p:sldId id="293" r:id="rId24"/>
    <p:sldId id="292" r:id="rId25"/>
    <p:sldId id="294" r:id="rId26"/>
    <p:sldId id="296" r:id="rId27"/>
    <p:sldId id="303" r:id="rId28"/>
    <p:sldId id="304" r:id="rId29"/>
    <p:sldId id="295" r:id="rId30"/>
    <p:sldId id="287" r:id="rId31"/>
    <p:sldId id="288" r:id="rId32"/>
    <p:sldId id="289" r:id="rId33"/>
    <p:sldId id="268" r:id="rId34"/>
    <p:sldId id="282" r:id="rId35"/>
    <p:sldId id="260" r:id="rId36"/>
    <p:sldId id="277" r:id="rId37"/>
    <p:sldId id="305" r:id="rId38"/>
    <p:sldId id="283" r:id="rId39"/>
    <p:sldId id="306" r:id="rId40"/>
    <p:sldId id="307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-87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908DF-AE14-C140-AD96-6017C372D4AE}" type="datetimeFigureOut">
              <a:rPr lang="en-US" smtClean="0"/>
              <a:t>16-02-23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5C1153-1986-FE46-9378-1C2A4FE9F9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323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the same size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C1153-1986-FE46-9378-1C2A4FE9F9D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9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the same size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C1153-1986-FE46-9378-1C2A4FE9F9D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9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the same size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C1153-1986-FE46-9378-1C2A4FE9F9D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9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the same size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C1153-1986-FE46-9378-1C2A4FE9F9D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9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the same size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C1153-1986-FE46-9378-1C2A4FE9F9D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9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the same size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C1153-1986-FE46-9378-1C2A4FE9F9D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91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Sample.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C1153-1986-FE46-9378-1C2A4FE9F9D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6536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Sample.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C1153-1986-FE46-9378-1C2A4FE9F9D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653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Sample.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C1153-1986-FE46-9378-1C2A4FE9F9D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653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903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88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244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79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576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203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22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79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8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23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92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16-02-22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37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3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3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0576" y="1758892"/>
            <a:ext cx="8155176" cy="393159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What is statistics?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Sampling populations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Frequency and probability distributions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 smtClean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321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0576" y="1758892"/>
            <a:ext cx="8155176" cy="393159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What is statistics?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Sampling populations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Frequency and probability distributions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 smtClean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3726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at_fail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01800"/>
            <a:ext cx="6096000" cy="3454400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2279373" y="476866"/>
            <a:ext cx="4585255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Feline High-Rise Syndrome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428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2279373" y="476866"/>
            <a:ext cx="4585255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Feline High-Rise Syndrome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624476" y="2134981"/>
            <a:ext cx="7895048" cy="2588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 smtClean="0"/>
              <a:t>“The diagnosis of high-rise syndrome is not difficult. Typically, the cat is found outdoors, several stories below, and a nearby window or patio door is open” </a:t>
            </a:r>
            <a:r>
              <a:rPr lang="en-US" dirty="0" smtClean="0"/>
              <a:t>(Ruben 2006)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949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2279373" y="476866"/>
            <a:ext cx="4585255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Feline High-Rise Syndrome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959863" y="1557615"/>
            <a:ext cx="4085299" cy="4588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 smtClean="0"/>
              <a:t>Conclusion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After 6-7 floors, terminal velocity is reached and cats relax, lessening the severity of injury on impact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909" t="1797" b="5656"/>
          <a:stretch/>
        </p:blipFill>
        <p:spPr>
          <a:xfrm>
            <a:off x="646938" y="1306000"/>
            <a:ext cx="3964789" cy="493644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591999" y="3067306"/>
            <a:ext cx="2036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 of injuries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77258" y="6272851"/>
            <a:ext cx="2512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 of stories fallen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421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2279373" y="476866"/>
            <a:ext cx="4585255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Feline High-Rise Syndrome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862348" y="1551854"/>
            <a:ext cx="7823404" cy="38638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Exercise: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With your </a:t>
            </a:r>
            <a:r>
              <a:rPr lang="en-US" dirty="0" err="1" smtClean="0"/>
              <a:t>neighbour</a:t>
            </a:r>
            <a:r>
              <a:rPr lang="en-US" dirty="0" smtClean="0"/>
              <a:t>, discuss any potential problems you see with this design?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Do you agree with the conclusions of the authors? Why or why not?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550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75237"/>
          <a:stretch/>
        </p:blipFill>
        <p:spPr>
          <a:xfrm>
            <a:off x="0" y="1866900"/>
            <a:ext cx="2264286" cy="31134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3596" y="6297896"/>
            <a:ext cx="77175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bobchoat.files.wordpress.com</a:t>
            </a:r>
            <a:r>
              <a:rPr lang="en-US" dirty="0"/>
              <a:t>/2014/01/accurate-precise1.jpg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47322" y="359450"/>
            <a:ext cx="404935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Accuracy and Precision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27578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0475"/>
          <a:stretch/>
        </p:blipFill>
        <p:spPr>
          <a:xfrm>
            <a:off x="0" y="1866900"/>
            <a:ext cx="4528571" cy="31134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3596" y="6297896"/>
            <a:ext cx="77175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bobchoat.files.wordpress.com</a:t>
            </a:r>
            <a:r>
              <a:rPr lang="en-US" dirty="0"/>
              <a:t>/2014/01/accurate-precise1.jpg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47322" y="359450"/>
            <a:ext cx="404935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Accuracy and Precision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25997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4665"/>
          <a:stretch/>
        </p:blipFill>
        <p:spPr>
          <a:xfrm>
            <a:off x="0" y="1866900"/>
            <a:ext cx="6888700" cy="31134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3596" y="6297896"/>
            <a:ext cx="77175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bobchoat.files.wordpress.com</a:t>
            </a:r>
            <a:r>
              <a:rPr lang="en-US" dirty="0"/>
              <a:t>/2014/01/accurate-precise1.jpg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47322" y="359450"/>
            <a:ext cx="404935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Accuracy and Precision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4525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6900"/>
            <a:ext cx="9144000" cy="31134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3596" y="6297896"/>
            <a:ext cx="77175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bobchoat.files.wordpress.com</a:t>
            </a:r>
            <a:r>
              <a:rPr lang="en-US" dirty="0"/>
              <a:t>/2014/01/accurate-precise1.jpg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47322" y="359450"/>
            <a:ext cx="404935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Accuracy and Precision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99623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ampling_popul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15" y="839964"/>
            <a:ext cx="5924382" cy="5891036"/>
          </a:xfrm>
          <a:prstGeom prst="rect">
            <a:avLst/>
          </a:prstGeom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6238653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How do you sample a population?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802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87303" y="105424"/>
            <a:ext cx="8155176" cy="733292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How much does this salmon weigh?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pic>
        <p:nvPicPr>
          <p:cNvPr id="9" name="Picture 8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72000" y="1089000"/>
            <a:ext cx="7200000" cy="4680000"/>
          </a:xfrm>
          <a:prstGeom prst="rect">
            <a:avLst/>
          </a:prstGeom>
        </p:spPr>
      </p:pic>
      <p:sp>
        <p:nvSpPr>
          <p:cNvPr id="11" name="Subtitle 2"/>
          <p:cNvSpPr txBox="1">
            <a:spLocks/>
          </p:cNvSpPr>
          <p:nvPr/>
        </p:nvSpPr>
        <p:spPr>
          <a:xfrm>
            <a:off x="87303" y="5973073"/>
            <a:ext cx="8155176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000000"/>
                </a:solidFill>
              </a:rPr>
              <a:t>Weight (kg) = 3.09</a:t>
            </a:r>
          </a:p>
          <a:p>
            <a:pPr algn="l"/>
            <a:endParaRPr lang="en-US" dirty="0" smtClean="0"/>
          </a:p>
          <a:p>
            <a:pPr algn="l"/>
            <a:endParaRPr lang="en-US" dirty="0" smtClean="0"/>
          </a:p>
          <a:p>
            <a:pPr algn="l"/>
            <a:endParaRPr lang="en-US" dirty="0" smtClean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647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ampling_popul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15" y="839964"/>
            <a:ext cx="5924382" cy="5891036"/>
          </a:xfrm>
          <a:prstGeom prst="rect">
            <a:avLst/>
          </a:prstGeom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6681926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How </a:t>
            </a:r>
            <a:r>
              <a:rPr lang="en-US" dirty="0"/>
              <a:t>do you sample a population?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060620" y="4624919"/>
            <a:ext cx="1656000" cy="1653522"/>
          </a:xfrm>
          <a:prstGeom prst="rect">
            <a:avLst/>
          </a:prstGeom>
          <a:noFill/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722817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4585255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Sampling should be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042053" y="1958067"/>
            <a:ext cx="6637350" cy="330188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Random – each individual has an equal chance of selection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Independent selection of individuals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Sufficiently Large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22911" y="6388808"/>
            <a:ext cx="80170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From: http</a:t>
            </a:r>
            <a:r>
              <a:rPr lang="en-US" dirty="0"/>
              <a:t>://</a:t>
            </a:r>
            <a:r>
              <a:rPr lang="en-US" dirty="0" err="1"/>
              <a:t>www.zoology.ubc.ca</a:t>
            </a:r>
            <a:r>
              <a:rPr lang="en-US" dirty="0"/>
              <a:t>/~</a:t>
            </a:r>
            <a:r>
              <a:rPr lang="en-US" dirty="0" err="1"/>
              <a:t>whitlock</a:t>
            </a:r>
            <a:r>
              <a:rPr lang="en-US" dirty="0"/>
              <a:t>/bio300/overheads/overheads01.pdf</a:t>
            </a:r>
          </a:p>
        </p:txBody>
      </p:sp>
    </p:spTree>
    <p:extLst>
      <p:ext uri="{BB962C8B-B14F-4D97-AF65-F5344CB8AC3E}">
        <p14:creationId xmlns:p14="http://schemas.microsoft.com/office/powerpoint/2010/main" val="646214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5579734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What if you sample by colour?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 descr="sampling_colou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632" y="965091"/>
            <a:ext cx="5182593" cy="519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553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5783400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What if you sample by colour?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 descr="sampling_colou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632" y="965091"/>
            <a:ext cx="5182593" cy="519205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069864" y="3899289"/>
            <a:ext cx="371391" cy="398757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692850" y="3484235"/>
            <a:ext cx="371391" cy="398757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543094" y="4981940"/>
            <a:ext cx="371391" cy="398757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406030" y="4511305"/>
            <a:ext cx="371391" cy="398757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782344" y="2837230"/>
            <a:ext cx="371391" cy="398757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03357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6283119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What if you sample by colour?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 descr="sampling_colou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632" y="965091"/>
            <a:ext cx="5182593" cy="519205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069864" y="3899289"/>
            <a:ext cx="371391" cy="398757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692850" y="3484235"/>
            <a:ext cx="371391" cy="398757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543094" y="4981940"/>
            <a:ext cx="371391" cy="398757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406030" y="4511305"/>
            <a:ext cx="371391" cy="398757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782344" y="2837230"/>
            <a:ext cx="371391" cy="398757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7339" y="6242442"/>
            <a:ext cx="4585255" cy="5226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Only one size is observed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252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6202712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What if there is a gradient?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 descr="sampling_gradient_popula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0916" y="1064199"/>
            <a:ext cx="4995804" cy="497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984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6645985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What if there is a gradient?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 descr="sampling_gradient_popula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1" y="1615355"/>
            <a:ext cx="4067552" cy="405196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028133" y="1814483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28133" y="2782758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028133" y="3751033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028133" y="4719308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749213" y="5888049"/>
            <a:ext cx="3228262" cy="73329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Stratified sampling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117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6645985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What if there is a gradient?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 descr="sampling_gradient_popula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1" y="1615355"/>
            <a:ext cx="4067552" cy="4051968"/>
          </a:xfrm>
          <a:prstGeom prst="rect">
            <a:avLst/>
          </a:prstGeom>
        </p:spPr>
      </p:pic>
      <p:pic>
        <p:nvPicPr>
          <p:cNvPr id="5" name="Picture 4" descr="sampling_gradient_popula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166" y="1615355"/>
            <a:ext cx="4067552" cy="405196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028133" y="1814483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28133" y="2782758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028133" y="3751033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028133" y="4719308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749213" y="5888049"/>
            <a:ext cx="3228262" cy="73329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Stratified sampling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6065144" y="5888049"/>
            <a:ext cx="1698122" cy="5221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Random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715987" y="2437915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366830" y="3751033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224259" y="2683543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279089" y="4719308"/>
            <a:ext cx="698314" cy="689685"/>
          </a:xfrm>
          <a:prstGeom prst="rect">
            <a:avLst/>
          </a:prstGeom>
          <a:solidFill>
            <a:schemeClr val="bg1">
              <a:alpha val="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56768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4585255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Sampling should be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042053" y="1958067"/>
            <a:ext cx="6637350" cy="330188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Random – each individual has an equal chance of selection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Independent selection of individuals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Sufficiently Large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22911" y="6388808"/>
            <a:ext cx="80170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From: http</a:t>
            </a:r>
            <a:r>
              <a:rPr lang="en-US" dirty="0"/>
              <a:t>://</a:t>
            </a:r>
            <a:r>
              <a:rPr lang="en-US" dirty="0" err="1"/>
              <a:t>www.zoology.ubc.ca</a:t>
            </a:r>
            <a:r>
              <a:rPr lang="en-US" dirty="0"/>
              <a:t>/~</a:t>
            </a:r>
            <a:r>
              <a:rPr lang="en-US" dirty="0" err="1"/>
              <a:t>whitlock</a:t>
            </a:r>
            <a:r>
              <a:rPr lang="en-US" dirty="0"/>
              <a:t>/bio300/overheads/overheads01.pdf</a:t>
            </a:r>
          </a:p>
        </p:txBody>
      </p:sp>
    </p:spTree>
    <p:extLst>
      <p:ext uri="{BB962C8B-B14F-4D97-AF65-F5344CB8AC3E}">
        <p14:creationId xmlns:p14="http://schemas.microsoft.com/office/powerpoint/2010/main" val="1112562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4585255" cy="733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Non-independence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 descr="sampling_non-independenc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986" y="989020"/>
            <a:ext cx="4732028" cy="4750193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275311" y="5947958"/>
            <a:ext cx="6313880" cy="73329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Could be interactions between individuals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298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87303" y="105424"/>
            <a:ext cx="8155176" cy="733292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How much </a:t>
            </a:r>
            <a:r>
              <a:rPr lang="en-US" dirty="0" smtClean="0">
                <a:solidFill>
                  <a:srgbClr val="000000"/>
                </a:solidFill>
              </a:rPr>
              <a:t>do these </a:t>
            </a:r>
            <a:r>
              <a:rPr lang="en-US" dirty="0" smtClean="0">
                <a:solidFill>
                  <a:srgbClr val="000000"/>
                </a:solidFill>
              </a:rPr>
              <a:t>salmon weigh?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pic>
        <p:nvPicPr>
          <p:cNvPr id="8" name="Picture 7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72000" y="1089000"/>
            <a:ext cx="7200000" cy="4680000"/>
          </a:xfrm>
          <a:prstGeom prst="rect">
            <a:avLst/>
          </a:prstGeom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131882" y="5841272"/>
            <a:ext cx="8757536" cy="9448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000000"/>
                </a:solidFill>
              </a:rPr>
              <a:t>Weight (kg): 2.91, 3.06, 2.69, 2.88, 2.98, 1.61, 2.16, 1.56, 1.79, 3.3, 1.91, 1.99, 1.69, 1.44</a:t>
            </a:r>
          </a:p>
          <a:p>
            <a:pPr algn="l"/>
            <a:endParaRPr lang="en-US" dirty="0" smtClean="0"/>
          </a:p>
          <a:p>
            <a:pPr algn="l"/>
            <a:endParaRPr lang="en-US" dirty="0" smtClean="0"/>
          </a:p>
          <a:p>
            <a:pPr algn="l"/>
            <a:endParaRPr lang="en-US" dirty="0" smtClean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6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8455018" cy="73329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800" dirty="0" smtClean="0"/>
              <a:t>Exercise: How might you sample tree diameter?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060620" y="4624919"/>
            <a:ext cx="1656000" cy="1653522"/>
          </a:xfrm>
          <a:prstGeom prst="rect">
            <a:avLst/>
          </a:prstGeom>
          <a:noFill/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5" name="Picture 4" descr="tree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6" r="2653" b="2789"/>
          <a:stretch/>
        </p:blipFill>
        <p:spPr>
          <a:xfrm>
            <a:off x="-263567" y="986982"/>
            <a:ext cx="9933164" cy="58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38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8455018" cy="73329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800" dirty="0" smtClean="0"/>
              <a:t>Exercise: How might you sample tree diameter?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060620" y="4624919"/>
            <a:ext cx="1656000" cy="1653522"/>
          </a:xfrm>
          <a:prstGeom prst="rect">
            <a:avLst/>
          </a:prstGeom>
          <a:noFill/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5" name="Picture 4" descr="tree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6" r="2653" b="2789"/>
          <a:stretch/>
        </p:blipFill>
        <p:spPr>
          <a:xfrm>
            <a:off x="-263567" y="986982"/>
            <a:ext cx="9933164" cy="58830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980228"/>
              </p:ext>
            </p:extLst>
          </p:nvPr>
        </p:nvGraphicFramePr>
        <p:xfrm>
          <a:off x="0" y="1042035"/>
          <a:ext cx="9144000" cy="5559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80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0057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122911" y="164180"/>
            <a:ext cx="8455018" cy="73329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800" dirty="0" smtClean="0"/>
              <a:t>Exercise: How might you sample tree diameter?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060620" y="4624919"/>
            <a:ext cx="1656000" cy="1653522"/>
          </a:xfrm>
          <a:prstGeom prst="rect">
            <a:avLst/>
          </a:prstGeom>
          <a:noFill/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5" name="Picture 4" descr="tree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6" r="2653" b="2789"/>
          <a:stretch/>
        </p:blipFill>
        <p:spPr>
          <a:xfrm>
            <a:off x="-263567" y="986982"/>
            <a:ext cx="9933164" cy="58830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11640"/>
              </p:ext>
            </p:extLst>
          </p:nvPr>
        </p:nvGraphicFramePr>
        <p:xfrm>
          <a:off x="0" y="1042035"/>
          <a:ext cx="9144000" cy="5559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968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968">
                        <a:alpha val="24000"/>
                      </a:srgb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19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968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968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968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29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39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968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968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968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49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59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968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69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  <a:tr h="694982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71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72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73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74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75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968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76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77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78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79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968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rgbClr val="FFFFFF"/>
                          </a:solidFill>
                        </a:rPr>
                        <a:t>80</a:t>
                      </a:r>
                      <a:endParaRPr lang="en-US" b="1" dirty="0">
                        <a:solidFill>
                          <a:srgbClr val="FFFFFF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79646">
                          <a:lumMod val="60000"/>
                          <a:lumOff val="4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  <a:alpha val="24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4960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87303" y="105424"/>
            <a:ext cx="8155176" cy="733292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Possible sample design exercise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2694"/>
          <a:stretch/>
        </p:blipFill>
        <p:spPr>
          <a:xfrm>
            <a:off x="610657" y="1042404"/>
            <a:ext cx="3893954" cy="55874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956" y="0"/>
            <a:ext cx="2467024" cy="159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31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87303" y="105424"/>
            <a:ext cx="8155176" cy="733292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What about in all these rivers?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2694"/>
          <a:stretch/>
        </p:blipFill>
        <p:spPr>
          <a:xfrm>
            <a:off x="610657" y="1042404"/>
            <a:ext cx="3893954" cy="55874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956" y="0"/>
            <a:ext cx="2467024" cy="159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943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87303" y="105424"/>
            <a:ext cx="8155176" cy="733292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What about in all these rivers?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2694"/>
          <a:stretch/>
        </p:blipFill>
        <p:spPr>
          <a:xfrm>
            <a:off x="610657" y="1042404"/>
            <a:ext cx="3893954" cy="5587481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4684316" y="1172647"/>
            <a:ext cx="4265003" cy="4722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000000"/>
                </a:solidFill>
              </a:rPr>
              <a:t>Exercise:</a:t>
            </a:r>
          </a:p>
          <a:p>
            <a:pPr algn="l"/>
            <a:endParaRPr lang="en-US" dirty="0">
              <a:solidFill>
                <a:srgbClr val="000000"/>
              </a:solidFill>
            </a:endParaRPr>
          </a:p>
          <a:p>
            <a:pPr algn="l"/>
            <a:r>
              <a:rPr lang="en-US" dirty="0" smtClean="0">
                <a:solidFill>
                  <a:srgbClr val="000000"/>
                </a:solidFill>
              </a:rPr>
              <a:t>What is the population?</a:t>
            </a:r>
          </a:p>
          <a:p>
            <a:pPr algn="l"/>
            <a:endParaRPr lang="en-US" dirty="0">
              <a:solidFill>
                <a:srgbClr val="000000"/>
              </a:solidFill>
            </a:endParaRPr>
          </a:p>
          <a:p>
            <a:pPr algn="l"/>
            <a:r>
              <a:rPr lang="en-US" dirty="0" smtClean="0">
                <a:solidFill>
                  <a:srgbClr val="000000"/>
                </a:solidFill>
              </a:rPr>
              <a:t>How might you sample this population?</a:t>
            </a:r>
          </a:p>
          <a:p>
            <a:pPr algn="l"/>
            <a:endParaRPr lang="en-US" dirty="0">
              <a:solidFill>
                <a:srgbClr val="000000"/>
              </a:solidFill>
            </a:endParaRPr>
          </a:p>
          <a:p>
            <a:pPr algn="l"/>
            <a:r>
              <a:rPr lang="en-US" dirty="0" smtClean="0">
                <a:solidFill>
                  <a:srgbClr val="000000"/>
                </a:solidFill>
              </a:rPr>
              <a:t>Why?</a:t>
            </a:r>
          </a:p>
          <a:p>
            <a:pPr algn="l"/>
            <a:endParaRPr lang="en-US" dirty="0">
              <a:solidFill>
                <a:srgbClr val="000000"/>
              </a:solidFill>
            </a:endParaRPr>
          </a:p>
          <a:p>
            <a:pPr algn="l"/>
            <a:endParaRPr lang="en-US" dirty="0" smtClean="0">
              <a:solidFill>
                <a:srgbClr val="000000"/>
              </a:solidFill>
            </a:endParaRPr>
          </a:p>
          <a:p>
            <a:pPr algn="l"/>
            <a:endParaRPr lang="en-US" dirty="0" smtClean="0">
              <a:solidFill>
                <a:srgbClr val="000000"/>
              </a:solidFill>
            </a:endParaRPr>
          </a:p>
          <a:p>
            <a:pPr algn="l"/>
            <a:endParaRPr lang="en-US" dirty="0" smtClean="0">
              <a:solidFill>
                <a:srgbClr val="000000"/>
              </a:solidFill>
            </a:endParaRPr>
          </a:p>
          <a:p>
            <a:pPr algn="l"/>
            <a:endParaRPr lang="en-US" dirty="0" smtClean="0">
              <a:solidFill>
                <a:srgbClr val="000000"/>
              </a:solidFill>
            </a:endParaRPr>
          </a:p>
          <a:p>
            <a:pPr algn="l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956" y="0"/>
            <a:ext cx="2467024" cy="159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767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0576" y="1758892"/>
            <a:ext cx="8155176" cy="393159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What is statistics?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Sampling populations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Frequency and probability distributions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 smtClean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571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9987" y="1720840"/>
            <a:ext cx="2991646" cy="3931590"/>
          </a:xfrm>
        </p:spPr>
        <p:txBody>
          <a:bodyPr/>
          <a:lstStyle/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 smtClean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919889"/>
              </p:ext>
            </p:extLst>
          </p:nvPr>
        </p:nvGraphicFramePr>
        <p:xfrm>
          <a:off x="-36849" y="1054392"/>
          <a:ext cx="2804309" cy="54987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7398"/>
                <a:gridCol w="1386911"/>
              </a:tblGrid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intervals</a:t>
                      </a:r>
                    </a:p>
                  </a:txBody>
                  <a:tcPr marL="12700" marR="12700" marT="12700" marB="0"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frequency</a:t>
                      </a:r>
                    </a:p>
                  </a:txBody>
                  <a:tcPr marL="12700" marR="12700" marT="12700" marB="0"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[1.18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1.23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ctr"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(1.23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1.28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(1.28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1.33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(1.33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1.38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(1.38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1.43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(1.43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1.48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(1.48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1.53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(1.53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1.58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(1.58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1.62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(1.62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1.68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(1.68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1.73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(1.73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1.78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505671" y="260900"/>
            <a:ext cx="712486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Frequency </a:t>
            </a:r>
            <a:r>
              <a:rPr lang="en-US" sz="3200" dirty="0" smtClean="0"/>
              <a:t>distributions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956" y="0"/>
            <a:ext cx="2467024" cy="159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145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178" y="1450395"/>
            <a:ext cx="9144000" cy="540760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9987" y="1720840"/>
            <a:ext cx="2991646" cy="3931590"/>
          </a:xfrm>
        </p:spPr>
        <p:txBody>
          <a:bodyPr/>
          <a:lstStyle/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 smtClean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9474086"/>
              </p:ext>
            </p:extLst>
          </p:nvPr>
        </p:nvGraphicFramePr>
        <p:xfrm>
          <a:off x="-36849" y="1054392"/>
          <a:ext cx="2811027" cy="54987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0793"/>
                <a:gridCol w="1390234"/>
              </a:tblGrid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intervals</a:t>
                      </a:r>
                    </a:p>
                  </a:txBody>
                  <a:tcPr marL="12700" marR="12700" marT="12700" marB="0"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frequency</a:t>
                      </a:r>
                    </a:p>
                  </a:txBody>
                  <a:tcPr marL="12700" marR="12700" marT="12700" marB="0"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[1.18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1.23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ctr"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(1.23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1.28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(1.28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1.33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(1.33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1.38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(1.38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1.43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(1.43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1.48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(1.48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1.53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(1.53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1.58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(1.58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1.62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(1.62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1.68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(1.68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1.73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  <a:tr h="42298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(1.73</a:t>
                      </a:r>
                      <a:r>
                        <a:rPr lang="pt-BR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1.78</a:t>
                      </a:r>
                      <a:r>
                        <a:rPr lang="pt-B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]</a:t>
                      </a:r>
                    </a:p>
                  </a:txBody>
                  <a:tcPr marL="12700" marR="12700" marT="1270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</a:t>
                      </a:r>
                    </a:p>
                  </a:txBody>
                  <a:tcPr marL="12700" marR="12700" marT="12700" marB="0" anchor="ctr">
                    <a:noFill/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505671" y="260900"/>
            <a:ext cx="712486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Frequency </a:t>
            </a:r>
            <a:r>
              <a:rPr lang="en-US" sz="3200" dirty="0" smtClean="0"/>
              <a:t>distributions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956" y="0"/>
            <a:ext cx="2467024" cy="159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023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0" y="1630837"/>
            <a:ext cx="8266440" cy="488863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9987" y="1720840"/>
            <a:ext cx="2991646" cy="3931590"/>
          </a:xfrm>
        </p:spPr>
        <p:txBody>
          <a:bodyPr/>
          <a:lstStyle/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 smtClean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5671" y="260900"/>
            <a:ext cx="712486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Probability distributions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8956" y="0"/>
            <a:ext cx="2467024" cy="159489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43190" y="2066866"/>
            <a:ext cx="4956353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Frequency </a:t>
            </a:r>
            <a:r>
              <a:rPr lang="en-US" sz="2400" dirty="0" smtClean="0">
                <a:sym typeface="Wingdings"/>
              </a:rPr>
              <a:t></a:t>
            </a:r>
            <a:r>
              <a:rPr lang="en-US" sz="2400" dirty="0" smtClean="0"/>
              <a:t> sample distribution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47887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20" y="1089000"/>
            <a:ext cx="7239160" cy="46800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87303" y="105424"/>
            <a:ext cx="8155176" cy="733292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How about the salmon in this river?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001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0" y="1630837"/>
            <a:ext cx="8266440" cy="488863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9987" y="1720840"/>
            <a:ext cx="2991646" cy="3931590"/>
          </a:xfrm>
        </p:spPr>
        <p:txBody>
          <a:bodyPr/>
          <a:lstStyle/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 smtClean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5671" y="260900"/>
            <a:ext cx="712486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Probability distributions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8956" y="0"/>
            <a:ext cx="2467024" cy="159489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alphaModFix amt="55000"/>
          </a:blip>
          <a:srcRect r="6076" b="8074"/>
          <a:stretch/>
        </p:blipFill>
        <p:spPr>
          <a:xfrm>
            <a:off x="437147" y="1800033"/>
            <a:ext cx="7853253" cy="375945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43190" y="2066866"/>
            <a:ext cx="4956353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Probability </a:t>
            </a:r>
            <a:r>
              <a:rPr lang="en-US" sz="2400" dirty="0" smtClean="0">
                <a:sym typeface="Wingdings"/>
              </a:rPr>
              <a:t></a:t>
            </a:r>
            <a:r>
              <a:rPr lang="en-US" sz="2400" dirty="0" smtClean="0"/>
              <a:t> population distribution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8193743" y="2528933"/>
            <a:ext cx="59169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0.9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182580" y="3407275"/>
            <a:ext cx="59169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0.6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182063" y="4314513"/>
            <a:ext cx="59169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0.3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8254460" y="5214115"/>
            <a:ext cx="59169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 rot="5400000">
            <a:off x="7400852" y="4129847"/>
            <a:ext cx="296249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Probability Density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67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87303" y="105424"/>
            <a:ext cx="8155176" cy="733292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Weight (kg):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19312" y="838716"/>
            <a:ext cx="8278419" cy="5909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dirty="0"/>
              <a:t>3.09, 2.91, 3.06, 2.69, 2.88, 2.98, 1.61, 2.16, 1.56, 1.76, 1.79, 3.3, 1.91, 1.99, 1.69, 1.44, 3.25, 2.18, 2.13, 1.25, 2.33, 1.95, 2.56, 1.76, 1.53, 1.66, 1.81, 1.7, 1.84, 1.52, 1.75, 1.39, 2.62, 1.58, 1.83, 1.54, 1.76, 1.99, 3.53, 1.6, 1.85, 1.85, 1.72, 3.3, 2.87, 3.08, 3.27, 1.47, 2.29, 1.7, 2.83, 2.93, 1.88, 3, 1.74, 3.21, 1.74, 2.02, 2.92, 3.49, 1.89, 1.83, 1.67, 1.9, 1.99, 1.83, 2.9, 2.76, 2.04, 2.03, 1.6, 2.02, 3.04, 2.68, 2.32, 1.98, 1.94, 1.58, 1.94, 2.5, 1.91, 2.66, 1.9, 2.13, 1.97, 3.11, 2.36, 1.84, 1.96, 1.8, 3.11, 1.89, 2.03, 1.75, 2.94, 1.89, 2, 1.76, 3.07, 1.79, 1.67, 3, 1.99, 2.81, 1.94, 1.41, 1.91, 1.64, 1.81, 1.88, 1.5, 1.77, 1.96, 1.9, 2.26, 1.7, 1.78, 1.53, 1.94, 2.42, 2.75, 1.61, 1.87, 1.84, 1.6, 1.82, 2.07, 1.35, 2.95, 1.55, 1.42, 1.74, 2.03, 3, 1.7, 1.57, 1.73, 2.12, 2.82, 1.93, 1.9, 1.46, 1.61, 1.6, 1.74, 1.59, 1.65, 2.87, 1.98, 1.62, 2.78, 1.65, 1.82, 1.64, 1.78, 1.18, 1.44, 1.87, 1.76, 1.6, 1.59, 2.58, 1.41, 1.89, 1.62, 2.7, 1.63, 1.94, 2.14, 3.1, 2.02, 1.52, 1.46, 1.63, 2.57, 1.64, 1.22, 1.56, 1.89, 1.97, 1.62, 1.93, 1.57, 1.73, 1.62, 2.9, 1.54, 1.41, </a:t>
            </a:r>
            <a:r>
              <a:rPr lang="cs-CZ" dirty="0" smtClean="0"/>
              <a:t>3.09</a:t>
            </a:r>
            <a:r>
              <a:rPr lang="cs-CZ" dirty="0"/>
              <a:t>, 2.91, 3.06, 2.69, 2.88, 2.98, 1.61, 2.16, 1.56, 1.76, 1.79, 3.3, 1.91, 1.99, 1.69, 1.44, 3.25, 2.18, 2.13, 1.25, 2.33, 1.95, 2.56, 1.76, 1.53, 1.66, 1.81, 1.7, 1.84, 1.52, 1.75, 1.39, 2.62, 1.58, 1.83, 1.54, 1.76, 1.99, 3.53, 1.6, 1.85, 1.85, 1.72, 3.3, 2.87, 3.08, 3.27, 1.47, 2.29, 1.7, 2.83, 2.93, 1.88, 3, 1.74, 3.21, 1.74, 2.02, 2.92, 3.49, 1.89, 1.83, 1.67, 1.9, 1.99, 1.83, 2.9, 2.76, 2.04, 2.03, 1.6, 2.02, 3.04, 2.68, 2.32, 1.98, 1.94, 1.58, 1.94, 2.5, 1.91, 2.66, 1.9, 2.13, 1.97, 3.11, 2.36, 1.84, 1.96, 1.8, 3.11, 1.89, 2.03, 1.75, 2.94, 1.89, 2, 1.76, 3.07, 1.79, 1.67, 3, 1.99, 2.81, 1.94, 1.41, 1.91, 1.64, 1.81, 1.88, 1.5, 1.77, 1.96, 1.9, 2.26, 1.7, 1.78, 1.53, 1.94, 2.42, 2.75, 1.61, 1.87, 1.84, 1.6, 1.82, 2.07, 1.35, 2.95, 1.55, 1.42, 1.74, 2.03, 3, 1.7, 1.57, 1.73, 2.12, 2.82, 1.93, 1.9, 1.46, 1.61, 1.6, 1.74, 1.59, 1.65, 2.87, 1.98, 1.62, 2.78, </a:t>
            </a:r>
            <a:r>
              <a:rPr lang="cs-CZ" dirty="0" smtClean="0"/>
              <a:t>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929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3900"/>
            <a:ext cx="9144000" cy="54076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964" y="1419153"/>
            <a:ext cx="2467024" cy="159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148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3900"/>
            <a:ext cx="9144000" cy="54076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956" y="1419158"/>
            <a:ext cx="2467024" cy="159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986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3900"/>
            <a:ext cx="9144000" cy="54076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956" y="1419158"/>
            <a:ext cx="2467024" cy="159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592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37151" y="1701394"/>
            <a:ext cx="662513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Estimate unknown quantities of a </a:t>
            </a:r>
            <a:r>
              <a:rPr lang="en-US" sz="3200" i="1" dirty="0" smtClean="0"/>
              <a:t>population</a:t>
            </a:r>
            <a:r>
              <a:rPr lang="en-US" sz="3200" dirty="0" smtClean="0"/>
              <a:t> using a </a:t>
            </a:r>
            <a:r>
              <a:rPr lang="en-US" sz="3200" i="1" dirty="0" smtClean="0"/>
              <a:t>sample</a:t>
            </a:r>
          </a:p>
          <a:p>
            <a:endParaRPr lang="en-US" sz="3200" i="1" dirty="0" smtClean="0"/>
          </a:p>
          <a:p>
            <a:endParaRPr lang="en-US" sz="3200" dirty="0"/>
          </a:p>
          <a:p>
            <a:r>
              <a:rPr lang="en-US" sz="3200" dirty="0" smtClean="0"/>
              <a:t>Test hypotheses about those parameters/unknown quantities</a:t>
            </a:r>
            <a:endParaRPr lang="en-US" sz="3200" dirty="0"/>
          </a:p>
          <a:p>
            <a:r>
              <a:rPr lang="en-US" sz="3200" dirty="0" smtClean="0"/>
              <a:t> </a:t>
            </a:r>
            <a:endParaRPr lang="en-US" sz="32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87303" y="105424"/>
            <a:ext cx="8155176" cy="733292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Why use statistics?</a:t>
            </a:r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377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395</TotalTime>
  <Words>1566</Words>
  <Application>Microsoft Macintosh PowerPoint</Application>
  <PresentationFormat>On-screen Show (4:3)</PresentationFormat>
  <Paragraphs>374</Paragraphs>
  <Slides>40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d</dc:creator>
  <cp:lastModifiedBy>j d</cp:lastModifiedBy>
  <cp:revision>36</cp:revision>
  <dcterms:created xsi:type="dcterms:W3CDTF">2015-09-17T11:44:13Z</dcterms:created>
  <dcterms:modified xsi:type="dcterms:W3CDTF">2016-02-23T06:40:49Z</dcterms:modified>
</cp:coreProperties>
</file>

<file path=docProps/thumbnail.jpeg>
</file>